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14" r:id="rId1"/>
  </p:sldMasterIdLst>
  <p:notesMasterIdLst>
    <p:notesMasterId r:id="rId16"/>
  </p:notesMasterIdLst>
  <p:sldIdLst>
    <p:sldId id="261" r:id="rId2"/>
    <p:sldId id="267" r:id="rId3"/>
    <p:sldId id="268" r:id="rId4"/>
    <p:sldId id="269" r:id="rId5"/>
    <p:sldId id="272" r:id="rId6"/>
    <p:sldId id="273" r:id="rId7"/>
    <p:sldId id="270" r:id="rId8"/>
    <p:sldId id="271" r:id="rId9"/>
    <p:sldId id="274" r:id="rId10"/>
    <p:sldId id="275" r:id="rId11"/>
    <p:sldId id="276" r:id="rId12"/>
    <p:sldId id="277" r:id="rId13"/>
    <p:sldId id="278" r:id="rId14"/>
    <p:sldId id="279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Lat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44584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e14426292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e14426292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181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279b530a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279b530a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500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25f4da8f2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25f4da8f2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156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25f4da8f2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25f4da8f2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142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279b530a9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279b530a9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447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25f4da8f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25f4da8f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89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25f4da8f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25f4da8f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01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25f4da8f2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25f4da8f2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84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279b530a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279b530a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583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25f4da8f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25f4da8f2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297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25f4da8f2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25f4da8f2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356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25f4da8f2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25f4da8f2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29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25f4da8f2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25f4da8f2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854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279b530a9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279b530a9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531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09446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304461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478486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rgbClr val="D9D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rgbClr val="D9D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rgbClr val="D9D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rgbClr val="D9D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rgbClr val="D9D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rgbClr val="D9D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rgbClr val="D9D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rgbClr val="D9D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body" idx="1"/>
          </p:nvPr>
        </p:nvSpPr>
        <p:spPr>
          <a:xfrm>
            <a:off x="349300" y="1147425"/>
            <a:ext cx="7407000" cy="3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7262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170731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110146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323268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541341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465264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8929350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375653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720879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091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 txBox="1">
            <a:spLocks noGrp="1"/>
          </p:cNvSpPr>
          <p:nvPr>
            <p:ph type="title"/>
          </p:nvPr>
        </p:nvSpPr>
        <p:spPr>
          <a:xfrm>
            <a:off x="337350" y="108825"/>
            <a:ext cx="8469300" cy="6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chemeClr val="dk2"/>
                </a:solidFill>
              </a:rPr>
              <a:t>Описание </a:t>
            </a:r>
            <a:r>
              <a:rPr lang="en" dirty="0">
                <a:solidFill>
                  <a:schemeClr val="dk2"/>
                </a:solidFill>
              </a:rPr>
              <a:t>задачи кластеризации</a:t>
            </a:r>
            <a:endParaRPr b="0" dirty="0">
              <a:solidFill>
                <a:srgbClr val="434343"/>
              </a:solidFill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274475" y="758625"/>
            <a:ext cx="8400900" cy="1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Кластерный анализ (Data clustering) - задача разбиения выборки объектов на непересекающиеся подмножества - кластеры, так, чтобы каждый кластер состоял из </a:t>
            </a:r>
            <a:r>
              <a:rPr lang="en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схожих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объектов, а объекты разных кластеров </a:t>
            </a:r>
            <a:r>
              <a:rPr lang="en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существенно отличались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219" name="Google Shape;219;p20"/>
          <p:cNvSpPr txBox="1"/>
          <p:nvPr/>
        </p:nvSpPr>
        <p:spPr>
          <a:xfrm>
            <a:off x="6144000" y="4720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fld>
            <a:endParaRPr/>
          </a:p>
        </p:txBody>
      </p:sp>
      <p:sp>
        <p:nvSpPr>
          <p:cNvPr id="220" name="Google Shape;220;p20"/>
          <p:cNvSpPr txBox="1"/>
          <p:nvPr/>
        </p:nvSpPr>
        <p:spPr>
          <a:xfrm>
            <a:off x="108750" y="2210625"/>
            <a:ext cx="41334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Данные не размечены (Unlabeled data)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Отсутствует четкое определение меры схожести объектов.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1" name="Google Shape;2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912" y="2108548"/>
            <a:ext cx="1852187" cy="12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4500" y="3142002"/>
            <a:ext cx="1950850" cy="12885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20"/>
          <p:cNvCxnSpPr/>
          <p:nvPr/>
        </p:nvCxnSpPr>
        <p:spPr>
          <a:xfrm>
            <a:off x="6491950" y="3197500"/>
            <a:ext cx="462900" cy="27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title"/>
          </p:nvPr>
        </p:nvSpPr>
        <p:spPr>
          <a:xfrm>
            <a:off x="349300" y="85875"/>
            <a:ext cx="8498700" cy="73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0000"/>
                </a:solidFill>
              </a:rPr>
              <a:t>Проклятье </a:t>
            </a:r>
            <a:r>
              <a:rPr lang="en" dirty="0">
                <a:solidFill>
                  <a:srgbClr val="000000"/>
                </a:solidFill>
              </a:rPr>
              <a:t>размерности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83" name="Google Shape;383;p34"/>
          <p:cNvSpPr txBox="1"/>
          <p:nvPr/>
        </p:nvSpPr>
        <p:spPr>
          <a:xfrm>
            <a:off x="207025" y="970875"/>
            <a:ext cx="6323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При большом числе признаков, описывающих объект, появляются следующие проблемы: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Сложность вычислений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Увеличение шумов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Мультиколлинеарность и переобучение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Как правило, расстояние вычисляется как сумма модулей разностей по всем признакам, тогда при росте числа признаков сумма слагаемых стремится к фиксированному пределу (согласно Закону Больших Чисел). Метрики расстояния становятся неинформативными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34"/>
          <p:cNvSpPr txBox="1"/>
          <p:nvPr/>
        </p:nvSpPr>
        <p:spPr>
          <a:xfrm>
            <a:off x="349300" y="3666125"/>
            <a:ext cx="55242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Кластеризация проходит в пространстве признаков. Стоит осмысленно подходить к выбору признаков в зависимости от решаемой задачи и желаемых результатов.</a:t>
            </a:r>
            <a:endParaRPr/>
          </a:p>
        </p:txBody>
      </p:sp>
      <p:sp>
        <p:nvSpPr>
          <p:cNvPr id="385" name="Google Shape;385;p34"/>
          <p:cNvSpPr/>
          <p:nvPr/>
        </p:nvSpPr>
        <p:spPr>
          <a:xfrm>
            <a:off x="6693200" y="1402550"/>
            <a:ext cx="357900" cy="80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4"/>
          <p:cNvSpPr txBox="1"/>
          <p:nvPr/>
        </p:nvSpPr>
        <p:spPr>
          <a:xfrm>
            <a:off x="7113675" y="1423500"/>
            <a:ext cx="18927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Ухудшение качества кластеризации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 txBox="1">
            <a:spLocks noGrp="1"/>
          </p:cNvSpPr>
          <p:nvPr>
            <p:ph type="title"/>
          </p:nvPr>
        </p:nvSpPr>
        <p:spPr>
          <a:xfrm>
            <a:off x="349300" y="105925"/>
            <a:ext cx="82884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0000"/>
                </a:solidFill>
              </a:rPr>
              <a:t>Метрики </a:t>
            </a:r>
            <a:r>
              <a:rPr lang="en" dirty="0">
                <a:solidFill>
                  <a:srgbClr val="000000"/>
                </a:solidFill>
              </a:rPr>
              <a:t>качества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92" name="Google Shape;392;p35"/>
          <p:cNvSpPr txBox="1"/>
          <p:nvPr/>
        </p:nvSpPr>
        <p:spPr>
          <a:xfrm>
            <a:off x="3935175" y="810787"/>
            <a:ext cx="23175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Метрики качества кластеризации </a:t>
            </a:r>
            <a:endParaRPr dirty="0"/>
          </a:p>
        </p:txBody>
      </p:sp>
      <p:cxnSp>
        <p:nvCxnSpPr>
          <p:cNvPr id="393" name="Google Shape;393;p35"/>
          <p:cNvCxnSpPr/>
          <p:nvPr/>
        </p:nvCxnSpPr>
        <p:spPr>
          <a:xfrm flipH="1">
            <a:off x="2361825" y="1561850"/>
            <a:ext cx="1239300" cy="24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35"/>
          <p:cNvCxnSpPr/>
          <p:nvPr/>
        </p:nvCxnSpPr>
        <p:spPr>
          <a:xfrm>
            <a:off x="5360175" y="1482650"/>
            <a:ext cx="781200" cy="33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5" name="Google Shape;395;p35"/>
          <p:cNvSpPr txBox="1"/>
          <p:nvPr/>
        </p:nvSpPr>
        <p:spPr>
          <a:xfrm>
            <a:off x="734900" y="1802425"/>
            <a:ext cx="2783100" cy="13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Внутренние</a:t>
            </a: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Не используют информацию об истинных кластерах</a:t>
            </a:r>
            <a:endParaRPr sz="1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-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Силуэт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-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Calinski-Harabasz Index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35"/>
          <p:cNvSpPr txBox="1"/>
          <p:nvPr/>
        </p:nvSpPr>
        <p:spPr>
          <a:xfrm>
            <a:off x="5043150" y="1773975"/>
            <a:ext cx="3491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Внешние</a:t>
            </a: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Используют информацию об истинных кластерах. Могут использоваться для сравнения кластеризаций и кластеров 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-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Adjusted Rand Index (ARI)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-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Adjusted Mutual Information(AMI)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-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V-мера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>
            <a:spLocks noGrp="1"/>
          </p:cNvSpPr>
          <p:nvPr>
            <p:ph type="title"/>
          </p:nvPr>
        </p:nvSpPr>
        <p:spPr>
          <a:xfrm>
            <a:off x="349300" y="105925"/>
            <a:ext cx="82884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0000"/>
                </a:solidFill>
              </a:rPr>
              <a:t>Метрики </a:t>
            </a:r>
            <a:r>
              <a:rPr lang="en" dirty="0">
                <a:solidFill>
                  <a:srgbClr val="000000"/>
                </a:solidFill>
              </a:rPr>
              <a:t>качества. Силуэт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402" name="Google Shape;402;p36"/>
          <p:cNvSpPr txBox="1"/>
          <p:nvPr/>
        </p:nvSpPr>
        <p:spPr>
          <a:xfrm>
            <a:off x="499275" y="750825"/>
            <a:ext cx="7914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Силуэт - внутренняя метрика, метки истинных кластеров не нужны. Показывает на сколько среднее расстояние от объектов своего кластера отличается от объектов другого кластера. Определяется отдельно для каждого объекта по формуле:</a:t>
            </a:r>
            <a:endParaRPr/>
          </a:p>
        </p:txBody>
      </p:sp>
      <p:pic>
        <p:nvPicPr>
          <p:cNvPr id="403" name="Google Shape;403;p36" descr="s = \frac{b - a}{\max(a, b)}.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600" y="1341600"/>
            <a:ext cx="2041274" cy="6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6"/>
          <p:cNvSpPr txBox="1"/>
          <p:nvPr/>
        </p:nvSpPr>
        <p:spPr>
          <a:xfrm>
            <a:off x="533400" y="2013975"/>
            <a:ext cx="72999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- среднее расстояние от объекта до объектов того же кластера.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 - среднее расстояние от объекта до объектов ближайшего кластера, отличного от того, в котором лежит сам объект.   </a:t>
            </a:r>
            <a:endParaRPr sz="900"/>
          </a:p>
        </p:txBody>
      </p:sp>
      <p:sp>
        <p:nvSpPr>
          <p:cNvPr id="405" name="Google Shape;405;p36"/>
          <p:cNvSpPr txBox="1"/>
          <p:nvPr/>
        </p:nvSpPr>
        <p:spPr>
          <a:xfrm>
            <a:off x="499275" y="3989925"/>
            <a:ext cx="6671925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Силуэт выборки - среднее значение силуэтов объектов выборки.</a:t>
            </a:r>
            <a:endParaRPr dirty="0"/>
          </a:p>
        </p:txBody>
      </p:sp>
      <p:sp>
        <p:nvSpPr>
          <p:cNvPr id="406" name="Google Shape;406;p36"/>
          <p:cNvSpPr txBox="1"/>
          <p:nvPr/>
        </p:nvSpPr>
        <p:spPr>
          <a:xfrm>
            <a:off x="736274" y="2609425"/>
            <a:ext cx="4512526" cy="12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 ∈ [-1, 1],</a:t>
            </a:r>
            <a:r>
              <a:rPr lang="en" sz="11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где</a:t>
            </a:r>
            <a:endParaRPr sz="11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-"/>
            </a:pPr>
            <a:r>
              <a:rPr lang="en" sz="11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 близкое к -1 - плохая кластеризация</a:t>
            </a:r>
            <a:endParaRPr sz="11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-"/>
            </a:pPr>
            <a:r>
              <a:rPr lang="en" sz="11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 близкое к 0 - кластеры пересекаются и накладываются</a:t>
            </a:r>
            <a:endParaRPr sz="11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-"/>
            </a:pPr>
            <a:r>
              <a:rPr lang="en" sz="11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 близкое к 1 - кластеры четкие, легко отделимые </a:t>
            </a:r>
            <a:endParaRPr sz="11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"/>
          <p:cNvSpPr txBox="1">
            <a:spLocks noGrp="1"/>
          </p:cNvSpPr>
          <p:nvPr>
            <p:ph type="title"/>
          </p:nvPr>
        </p:nvSpPr>
        <p:spPr>
          <a:xfrm>
            <a:off x="349300" y="105925"/>
            <a:ext cx="88428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0000"/>
                </a:solidFill>
              </a:rPr>
              <a:t>Метрики </a:t>
            </a:r>
            <a:r>
              <a:rPr lang="en" dirty="0">
                <a:solidFill>
                  <a:srgbClr val="000000"/>
                </a:solidFill>
              </a:rPr>
              <a:t>качества. Adjusted Rand Index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412" name="Google Shape;412;p37"/>
          <p:cNvSpPr txBox="1"/>
          <p:nvPr/>
        </p:nvSpPr>
        <p:spPr>
          <a:xfrm>
            <a:off x="0" y="757450"/>
            <a:ext cx="87801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Adjusted Rand Index - внешняя метрика, предполагается, что истинные метки классов известны. Не зависит от значений меток кластеров. Показывает меру схожести разбиений на кластеры одной выборки</a:t>
            </a:r>
            <a:endParaRPr/>
          </a:p>
        </p:txBody>
      </p:sp>
      <p:pic>
        <p:nvPicPr>
          <p:cNvPr id="413" name="Google Shape;413;p37" descr="\text{RI} = \frac{2(a + b)}{n(n-1)}.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675" y="1416813"/>
            <a:ext cx="1965800" cy="7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7" descr="\text{ARI} = \frac{\text{RI} - E[\text{RI}]}{\max(\text{RI}) - E[\text{RI}]}.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475" y="2976625"/>
            <a:ext cx="2205850" cy="532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7"/>
          <p:cNvSpPr txBox="1"/>
          <p:nvPr/>
        </p:nvSpPr>
        <p:spPr>
          <a:xfrm>
            <a:off x="3270700" y="1352850"/>
            <a:ext cx="49332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 число объектов в выборке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- число пар, которые попали в один кластер в обоих разбиениях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 </a:t>
            </a: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 число пар, которые попали в разные разбиения 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37"/>
          <p:cNvSpPr txBox="1"/>
          <p:nvPr/>
        </p:nvSpPr>
        <p:spPr>
          <a:xfrm>
            <a:off x="152400" y="2434875"/>
            <a:ext cx="83925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RI не гарантирует, что случайное разбиение на кластеры дает значение, близкое к 0. Поэтому используют Adjusted (исправленный) RI:</a:t>
            </a:r>
            <a:endParaRPr dirty="0"/>
          </a:p>
        </p:txBody>
      </p:sp>
      <p:sp>
        <p:nvSpPr>
          <p:cNvPr id="417" name="Google Shape;417;p37"/>
          <p:cNvSpPr txBox="1"/>
          <p:nvPr/>
        </p:nvSpPr>
        <p:spPr>
          <a:xfrm>
            <a:off x="470325" y="3508800"/>
            <a:ext cx="40605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ARI </a:t>
            </a:r>
            <a:r>
              <a:rPr lang="en" sz="1100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∈ [-1, 1]</a:t>
            </a: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где: 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-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Значения, близкие к -1 - разбиения не похожи.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-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Значения, близкие к 0 - разбиения случайны.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-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Значения, близкие к 1 - разбиения совпадают.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>
            <a:spLocks noGrp="1"/>
          </p:cNvSpPr>
          <p:nvPr>
            <p:ph type="title"/>
          </p:nvPr>
        </p:nvSpPr>
        <p:spPr>
          <a:xfrm>
            <a:off x="349300" y="105925"/>
            <a:ext cx="82884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0000"/>
                </a:solidFill>
              </a:rPr>
              <a:t>Заключение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423" name="Google Shape;423;p38"/>
          <p:cNvSpPr txBox="1"/>
          <p:nvPr/>
        </p:nvSpPr>
        <p:spPr>
          <a:xfrm>
            <a:off x="349300" y="768925"/>
            <a:ext cx="7679400" cy="18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Выбор алгоритма и параметров алгоритма сильно зависит от цели кластеризации.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В основе разных алгоритмов кластеризации лежат разные представления о кластерах. 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Метрика расстояния оказывает существенное влияние на результат. Выбор во многом зависит от типов признаков.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Выбор метрики и оценка качества часто субъективны.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Необходимо с умом подходить к отбору признаков. 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Слишком большое число признаков может привести к плохим и неинформативным результатам.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4" name="Google Shape;424;p38"/>
          <p:cNvCxnSpPr/>
          <p:nvPr/>
        </p:nvCxnSpPr>
        <p:spPr>
          <a:xfrm rot="10800000">
            <a:off x="1766100" y="2862000"/>
            <a:ext cx="0" cy="75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5" name="Google Shape;425;p38"/>
          <p:cNvCxnSpPr/>
          <p:nvPr/>
        </p:nvCxnSpPr>
        <p:spPr>
          <a:xfrm>
            <a:off x="1773350" y="3607175"/>
            <a:ext cx="73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6" name="Google Shape;426;p38"/>
          <p:cNvSpPr/>
          <p:nvPr/>
        </p:nvSpPr>
        <p:spPr>
          <a:xfrm>
            <a:off x="1881850" y="3368450"/>
            <a:ext cx="50700" cy="43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8"/>
          <p:cNvSpPr/>
          <p:nvPr/>
        </p:nvSpPr>
        <p:spPr>
          <a:xfrm>
            <a:off x="2290350" y="2970575"/>
            <a:ext cx="50700" cy="43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8"/>
          <p:cNvSpPr txBox="1"/>
          <p:nvPr/>
        </p:nvSpPr>
        <p:spPr>
          <a:xfrm>
            <a:off x="1535050" y="3534825"/>
            <a:ext cx="2817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endParaRPr i="1"/>
          </a:p>
        </p:txBody>
      </p:sp>
      <p:sp>
        <p:nvSpPr>
          <p:cNvPr id="429" name="Google Shape;429;p38"/>
          <p:cNvSpPr/>
          <p:nvPr/>
        </p:nvSpPr>
        <p:spPr>
          <a:xfrm>
            <a:off x="2366550" y="3046775"/>
            <a:ext cx="50700" cy="43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8"/>
          <p:cNvSpPr/>
          <p:nvPr/>
        </p:nvSpPr>
        <p:spPr>
          <a:xfrm>
            <a:off x="1985550" y="3199175"/>
            <a:ext cx="50700" cy="43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8"/>
          <p:cNvSpPr/>
          <p:nvPr/>
        </p:nvSpPr>
        <p:spPr>
          <a:xfrm>
            <a:off x="1985550" y="3275375"/>
            <a:ext cx="50700" cy="43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8"/>
          <p:cNvSpPr/>
          <p:nvPr/>
        </p:nvSpPr>
        <p:spPr>
          <a:xfrm>
            <a:off x="2137950" y="3427775"/>
            <a:ext cx="50700" cy="43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8"/>
          <p:cNvSpPr txBox="1"/>
          <p:nvPr/>
        </p:nvSpPr>
        <p:spPr>
          <a:xfrm>
            <a:off x="1483575" y="3622450"/>
            <a:ext cx="13830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Признаковое пространство</a:t>
            </a:r>
            <a:endParaRPr sz="900"/>
          </a:p>
        </p:txBody>
      </p:sp>
      <p:sp>
        <p:nvSpPr>
          <p:cNvPr id="434" name="Google Shape;434;p38"/>
          <p:cNvSpPr txBox="1"/>
          <p:nvPr/>
        </p:nvSpPr>
        <p:spPr>
          <a:xfrm>
            <a:off x="2881825" y="3687225"/>
            <a:ext cx="10122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Метрика расстояния</a:t>
            </a:r>
            <a:endParaRPr sz="900"/>
          </a:p>
        </p:txBody>
      </p:sp>
      <p:sp>
        <p:nvSpPr>
          <p:cNvPr id="435" name="Google Shape;435;p38"/>
          <p:cNvSpPr txBox="1"/>
          <p:nvPr/>
        </p:nvSpPr>
        <p:spPr>
          <a:xfrm>
            <a:off x="3097525" y="3242675"/>
            <a:ext cx="580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p(x, x’)</a:t>
            </a:r>
            <a:endParaRPr i="1"/>
          </a:p>
        </p:txBody>
      </p:sp>
      <p:sp>
        <p:nvSpPr>
          <p:cNvPr id="436" name="Google Shape;436;p38"/>
          <p:cNvSpPr txBox="1"/>
          <p:nvPr/>
        </p:nvSpPr>
        <p:spPr>
          <a:xfrm>
            <a:off x="3907300" y="3687225"/>
            <a:ext cx="10122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Алгоритм кластеризации</a:t>
            </a:r>
            <a:endParaRPr sz="900"/>
          </a:p>
        </p:txBody>
      </p:sp>
      <p:sp>
        <p:nvSpPr>
          <p:cNvPr id="437" name="Google Shape;437;p38"/>
          <p:cNvSpPr txBox="1"/>
          <p:nvPr/>
        </p:nvSpPr>
        <p:spPr>
          <a:xfrm>
            <a:off x="4055000" y="3242675"/>
            <a:ext cx="7380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a: X➝Y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438" name="Google Shape;438;p38"/>
          <p:cNvSpPr/>
          <p:nvPr/>
        </p:nvSpPr>
        <p:spPr>
          <a:xfrm>
            <a:off x="2781750" y="3290825"/>
            <a:ext cx="249300" cy="2364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8"/>
          <p:cNvSpPr/>
          <p:nvPr/>
        </p:nvSpPr>
        <p:spPr>
          <a:xfrm>
            <a:off x="3700350" y="3272000"/>
            <a:ext cx="249300" cy="2364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8"/>
          <p:cNvSpPr/>
          <p:nvPr/>
        </p:nvSpPr>
        <p:spPr>
          <a:xfrm>
            <a:off x="4957600" y="3290825"/>
            <a:ext cx="344400" cy="2364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1" name="Google Shape;441;p38"/>
          <p:cNvCxnSpPr/>
          <p:nvPr/>
        </p:nvCxnSpPr>
        <p:spPr>
          <a:xfrm rot="10800000">
            <a:off x="5728500" y="2862000"/>
            <a:ext cx="0" cy="75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38"/>
          <p:cNvCxnSpPr/>
          <p:nvPr/>
        </p:nvCxnSpPr>
        <p:spPr>
          <a:xfrm>
            <a:off x="5735750" y="3607175"/>
            <a:ext cx="73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3" name="Google Shape;443;p38"/>
          <p:cNvSpPr/>
          <p:nvPr/>
        </p:nvSpPr>
        <p:spPr>
          <a:xfrm>
            <a:off x="5844250" y="3368450"/>
            <a:ext cx="50700" cy="43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8"/>
          <p:cNvSpPr/>
          <p:nvPr/>
        </p:nvSpPr>
        <p:spPr>
          <a:xfrm>
            <a:off x="6252750" y="2970575"/>
            <a:ext cx="50700" cy="43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8"/>
          <p:cNvSpPr txBox="1"/>
          <p:nvPr/>
        </p:nvSpPr>
        <p:spPr>
          <a:xfrm>
            <a:off x="5497450" y="3534825"/>
            <a:ext cx="2817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endParaRPr i="1"/>
          </a:p>
        </p:txBody>
      </p:sp>
      <p:sp>
        <p:nvSpPr>
          <p:cNvPr id="446" name="Google Shape;446;p38"/>
          <p:cNvSpPr/>
          <p:nvPr/>
        </p:nvSpPr>
        <p:spPr>
          <a:xfrm>
            <a:off x="6328950" y="3046775"/>
            <a:ext cx="50700" cy="43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5947950" y="3199175"/>
            <a:ext cx="50700" cy="43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5947950" y="3275375"/>
            <a:ext cx="50700" cy="43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8"/>
          <p:cNvSpPr/>
          <p:nvPr/>
        </p:nvSpPr>
        <p:spPr>
          <a:xfrm>
            <a:off x="6100350" y="3427775"/>
            <a:ext cx="50700" cy="435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8"/>
          <p:cNvSpPr txBox="1"/>
          <p:nvPr/>
        </p:nvSpPr>
        <p:spPr>
          <a:xfrm>
            <a:off x="5445975" y="3622450"/>
            <a:ext cx="13830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Кластеризация</a:t>
            </a:r>
            <a:endParaRPr sz="900"/>
          </a:p>
        </p:txBody>
      </p:sp>
      <p:sp>
        <p:nvSpPr>
          <p:cNvPr id="451" name="Google Shape;451;p38"/>
          <p:cNvSpPr/>
          <p:nvPr/>
        </p:nvSpPr>
        <p:spPr>
          <a:xfrm>
            <a:off x="6217650" y="2902975"/>
            <a:ext cx="249300" cy="236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6010700" y="3351275"/>
            <a:ext cx="207000" cy="183600"/>
          </a:xfrm>
          <a:prstGeom prst="ellipse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8"/>
          <p:cNvSpPr/>
          <p:nvPr/>
        </p:nvSpPr>
        <p:spPr>
          <a:xfrm rot="2530720">
            <a:off x="5816922" y="3125515"/>
            <a:ext cx="206867" cy="343225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/>
          <p:nvPr/>
        </p:nvSpPr>
        <p:spPr>
          <a:xfrm>
            <a:off x="106150" y="3571200"/>
            <a:ext cx="7921850" cy="6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-"/>
            </a:pPr>
            <a:r>
              <a:rPr lang="en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Относится к Prototype-Based методам.</a:t>
            </a:r>
            <a:endParaRPr sz="10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-"/>
            </a:pPr>
            <a:r>
              <a:rPr lang="en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Алгоритм рекомендуется перезапускать несколько раз, так как изначальный выбор центров кластеров случаен.</a:t>
            </a:r>
            <a:endParaRPr sz="10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-"/>
            </a:pPr>
            <a:r>
              <a:rPr lang="en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Выбор числа кластеров k, как правило, происходит по “методу локтя”.</a:t>
            </a:r>
            <a:endParaRPr sz="10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-"/>
            </a:pPr>
            <a:r>
              <a:rPr lang="en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KMedoid - модификация алгоритма, в которой центрами кластеров являются точки из выборки.</a:t>
            </a:r>
            <a:endParaRPr sz="10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6"/>
          <p:cNvSpPr txBox="1">
            <a:spLocks noGrp="1"/>
          </p:cNvSpPr>
          <p:nvPr>
            <p:ph type="title"/>
          </p:nvPr>
        </p:nvSpPr>
        <p:spPr>
          <a:xfrm>
            <a:off x="349300" y="105925"/>
            <a:ext cx="82884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0000"/>
                </a:solidFill>
              </a:rPr>
              <a:t>Алгоритмы </a:t>
            </a:r>
            <a:r>
              <a:rPr lang="en" dirty="0">
                <a:solidFill>
                  <a:srgbClr val="000000"/>
                </a:solidFill>
              </a:rPr>
              <a:t>кластеризации: KMeans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04" name="Google Shape;304;p26"/>
          <p:cNvSpPr txBox="1"/>
          <p:nvPr/>
        </p:nvSpPr>
        <p:spPr>
          <a:xfrm>
            <a:off x="106150" y="768925"/>
            <a:ext cx="7482650" cy="26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Шаги алгоритма: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1.  Выбрать число кластеров k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2.  Определить k </a:t>
            </a:r>
            <a:r>
              <a:rPr lang="en" sz="1200" dirty="0">
                <a:latin typeface="Lato"/>
                <a:ea typeface="Lato"/>
                <a:cs typeface="Lato"/>
                <a:sym typeface="Lato"/>
              </a:rPr>
              <a:t>случайных</a:t>
            </a: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точек - центров кластеров ( центроидов)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3.  </a:t>
            </a:r>
            <a:r>
              <a:rPr lang="en" sz="1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Повторять:</a:t>
            </a:r>
            <a:endParaRPr sz="1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4. Для каждого объекта  измерить расстояния до центроидов.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5. Присвоить каждому объекту  метку центроида, к которому он  ближе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6. Перенести центроиды в центр выборки объектов, которые отнесли к этому центройду.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7. </a:t>
            </a:r>
            <a:r>
              <a:rPr lang="en" sz="1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Пока:</a:t>
            </a: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Изменение положения центроидов станет незначительным или не пройдет фиксированное     число итераций 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 txBox="1">
            <a:spLocks noGrp="1"/>
          </p:cNvSpPr>
          <p:nvPr>
            <p:ph type="title"/>
          </p:nvPr>
        </p:nvSpPr>
        <p:spPr>
          <a:xfrm>
            <a:off x="349300" y="105925"/>
            <a:ext cx="82884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0000"/>
                </a:solidFill>
              </a:rPr>
              <a:t>Алгоритмы </a:t>
            </a:r>
            <a:r>
              <a:rPr lang="en" dirty="0">
                <a:solidFill>
                  <a:srgbClr val="000000"/>
                </a:solidFill>
              </a:rPr>
              <a:t>кластеризации: KMeans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10" name="Google Shape;3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50" y="1020875"/>
            <a:ext cx="3139325" cy="31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 txBox="1"/>
          <p:nvPr/>
        </p:nvSpPr>
        <p:spPr>
          <a:xfrm>
            <a:off x="220550" y="768925"/>
            <a:ext cx="30000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Пример работы алгоритма:</a:t>
            </a:r>
            <a:endParaRPr/>
          </a:p>
        </p:txBody>
      </p:sp>
      <p:sp>
        <p:nvSpPr>
          <p:cNvPr id="312" name="Google Shape;312;p27"/>
          <p:cNvSpPr txBox="1"/>
          <p:nvPr/>
        </p:nvSpPr>
        <p:spPr>
          <a:xfrm>
            <a:off x="5115100" y="844300"/>
            <a:ext cx="3351600" cy="1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Достоинства: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Скорость работы.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Простота понимания.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Малое число параметров.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Можно использовать как классификатор.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27"/>
          <p:cNvSpPr txBox="1"/>
          <p:nvPr/>
        </p:nvSpPr>
        <p:spPr>
          <a:xfrm>
            <a:off x="5115100" y="2401350"/>
            <a:ext cx="3681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Недостатки: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Находит наиболее простые типы кластеров. Не подходит для данных, которые образуют  кластеры разных размеров и плотности.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Нужно выбирать число кластеров k.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Неустойчивость из-за случайной инициализации.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Неустойчив к выбросам.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220550" y="4084000"/>
            <a:ext cx="44196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Использование: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Выбор по умолчанию, размеры кластеров одинаковые, структура данных простая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>
            <a:spLocks noGrp="1"/>
          </p:cNvSpPr>
          <p:nvPr>
            <p:ph type="title"/>
          </p:nvPr>
        </p:nvSpPr>
        <p:spPr>
          <a:xfrm>
            <a:off x="273100" y="105925"/>
            <a:ext cx="91806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0000"/>
                </a:solidFill>
              </a:rPr>
              <a:t>Алгоритмы </a:t>
            </a:r>
            <a:r>
              <a:rPr lang="en" dirty="0">
                <a:solidFill>
                  <a:srgbClr val="000000"/>
                </a:solidFill>
              </a:rPr>
              <a:t>кластеризации: Метод локтя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20" name="Google Shape;320;p28" descr="J(C) = \sum_{k=1}^K\sum_{i~\in~C_k} ||x_i - \mu_k||^{2} \rightarrow \min\limits_C,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216" y="1542213"/>
            <a:ext cx="3971668" cy="4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8"/>
          <p:cNvSpPr txBox="1"/>
          <p:nvPr/>
        </p:nvSpPr>
        <p:spPr>
          <a:xfrm>
            <a:off x="493716" y="2174887"/>
            <a:ext cx="4511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Где </a:t>
            </a:r>
            <a:r>
              <a:rPr lang="en" sz="1200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С</a:t>
            </a: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- множество кластеров,          - центроид кластера </a:t>
            </a:r>
            <a:r>
              <a:rPr lang="en" sz="1200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Ck</a:t>
            </a: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 </a:t>
            </a:r>
            <a:endParaRPr dirty="0"/>
          </a:p>
        </p:txBody>
      </p:sp>
      <p:pic>
        <p:nvPicPr>
          <p:cNvPr id="322" name="Google Shape;322;p28" descr="\mu_k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4325" y="1997825"/>
            <a:ext cx="242126" cy="1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8"/>
          <p:cNvSpPr txBox="1"/>
          <p:nvPr/>
        </p:nvSpPr>
        <p:spPr>
          <a:xfrm>
            <a:off x="313800" y="768925"/>
            <a:ext cx="53139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Выбор числа кластеров происходит по следующему критерию:</a:t>
            </a:r>
            <a:endParaRPr dirty="0"/>
          </a:p>
        </p:txBody>
      </p:sp>
      <p:sp>
        <p:nvSpPr>
          <p:cNvPr id="324" name="Google Shape;324;p28"/>
          <p:cNvSpPr txBox="1"/>
          <p:nvPr/>
        </p:nvSpPr>
        <p:spPr>
          <a:xfrm>
            <a:off x="5754400" y="1368800"/>
            <a:ext cx="28788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Сумма квадратов отклонений объектов кластеров от своих центров</a:t>
            </a:r>
            <a:endParaRPr sz="1000" dirty="0"/>
          </a:p>
        </p:txBody>
      </p:sp>
      <p:sp>
        <p:nvSpPr>
          <p:cNvPr id="325" name="Google Shape;325;p28"/>
          <p:cNvSpPr txBox="1"/>
          <p:nvPr/>
        </p:nvSpPr>
        <p:spPr>
          <a:xfrm>
            <a:off x="425500" y="2642188"/>
            <a:ext cx="45111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Но </a:t>
            </a:r>
            <a:r>
              <a:rPr lang="en" i="1">
                <a:solidFill>
                  <a:srgbClr val="CC0000"/>
                </a:solidFill>
              </a:rPr>
              <a:t>J(C)</a:t>
            </a:r>
            <a:r>
              <a:rPr lang="en">
                <a:solidFill>
                  <a:srgbClr val="CC0000"/>
                </a:solidFill>
              </a:rPr>
              <a:t> минимальна при k = числу точек!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326" name="Google Shape;32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5276" y="2647950"/>
            <a:ext cx="2830017" cy="18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8"/>
          <p:cNvSpPr txBox="1"/>
          <p:nvPr/>
        </p:nvSpPr>
        <p:spPr>
          <a:xfrm>
            <a:off x="849375" y="3140675"/>
            <a:ext cx="3000000" cy="12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Используем эвристику:  Выбираем число кластеров, начиная с которого </a:t>
            </a:r>
            <a:r>
              <a:rPr lang="en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J(C)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падает медленнее.</a:t>
            </a:r>
            <a:endParaRPr/>
          </a:p>
        </p:txBody>
      </p:sp>
      <p:sp>
        <p:nvSpPr>
          <p:cNvPr id="328" name="Google Shape;328;p28"/>
          <p:cNvSpPr/>
          <p:nvPr/>
        </p:nvSpPr>
        <p:spPr>
          <a:xfrm>
            <a:off x="6210125" y="3883675"/>
            <a:ext cx="242100" cy="2373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9" name="Google Shape;329;p28"/>
          <p:cNvCxnSpPr/>
          <p:nvPr/>
        </p:nvCxnSpPr>
        <p:spPr>
          <a:xfrm flipH="1">
            <a:off x="6440500" y="3437000"/>
            <a:ext cx="216300" cy="34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0" name="Google Shape;330;p28"/>
          <p:cNvSpPr txBox="1"/>
          <p:nvPr/>
        </p:nvSpPr>
        <p:spPr>
          <a:xfrm>
            <a:off x="6147425" y="3127800"/>
            <a:ext cx="19143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Падение </a:t>
            </a:r>
            <a:r>
              <a:rPr lang="en" sz="1000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J(Ck)</a:t>
            </a: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замедляется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"/>
          <p:cNvSpPr txBox="1">
            <a:spLocks noGrp="1"/>
          </p:cNvSpPr>
          <p:nvPr>
            <p:ph type="title"/>
          </p:nvPr>
        </p:nvSpPr>
        <p:spPr>
          <a:xfrm>
            <a:off x="349300" y="238275"/>
            <a:ext cx="8288400" cy="9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0000"/>
                </a:solidFill>
              </a:rPr>
              <a:t>Алгоритмы </a:t>
            </a:r>
            <a:r>
              <a:rPr lang="en" dirty="0">
                <a:solidFill>
                  <a:srgbClr val="000000"/>
                </a:solidFill>
              </a:rPr>
              <a:t>кластеризации: </a:t>
            </a:r>
            <a:r>
              <a:rPr lang="ru-RU" dirty="0" smtClean="0">
                <a:solidFill>
                  <a:srgbClr val="000000"/>
                </a:solidFill>
              </a:rPr>
              <a:t/>
            </a:r>
            <a:br>
              <a:rPr lang="ru-RU" dirty="0" smtClean="0">
                <a:solidFill>
                  <a:srgbClr val="000000"/>
                </a:solidFill>
              </a:rPr>
            </a:br>
            <a:r>
              <a:rPr lang="en" dirty="0" smtClean="0">
                <a:solidFill>
                  <a:schemeClr val="dk2"/>
                </a:solidFill>
              </a:rPr>
              <a:t>Иерархическая </a:t>
            </a:r>
            <a:r>
              <a:rPr lang="en" dirty="0">
                <a:solidFill>
                  <a:schemeClr val="dk2"/>
                </a:solidFill>
              </a:rPr>
              <a:t>кластеризация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428500" y="1226175"/>
            <a:ext cx="7347500" cy="20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Шаги алгоритма: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1.  Каждому объекту присваивается свой кластер. Центр кластера - сам объект.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2. Вычисляем попарные расстояния между кластерами.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1200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" sz="1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Повторять:</a:t>
            </a:r>
            <a:endParaRPr sz="1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4. Объединяем 2 ближайших кластера в один. Вычисляем центр нового кластера.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5.  Обновляем попарные расстояния.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6. </a:t>
            </a:r>
            <a:r>
              <a:rPr lang="en" sz="1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Пока: </a:t>
            </a: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Не останется только один кластер, содержащий все точки.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1"/>
          <p:cNvSpPr txBox="1"/>
          <p:nvPr/>
        </p:nvSpPr>
        <p:spPr>
          <a:xfrm>
            <a:off x="246175" y="3387000"/>
            <a:ext cx="8181600" cy="9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Расстояние между кластерами  можно определять различными способами:  между центрами, между ближайшими точками, среднее расстояние между точками кластеров  и т.д.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Возможен обратный проход, когда один большой кластер разбивается на мелкие.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Результат кластеризации удобно представлять в виде дендрограммы.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>
            <a:spLocks noGrp="1"/>
          </p:cNvSpPr>
          <p:nvPr>
            <p:ph type="title"/>
          </p:nvPr>
        </p:nvSpPr>
        <p:spPr>
          <a:xfrm>
            <a:off x="349300" y="55925"/>
            <a:ext cx="8288400" cy="10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0000"/>
                </a:solidFill>
              </a:rPr>
              <a:t>Алгоритмы </a:t>
            </a:r>
            <a:r>
              <a:rPr lang="en" dirty="0">
                <a:solidFill>
                  <a:srgbClr val="000000"/>
                </a:solidFill>
              </a:rPr>
              <a:t>кластеризации: </a:t>
            </a:r>
            <a:r>
              <a:rPr lang="ru-RU" dirty="0" smtClean="0">
                <a:solidFill>
                  <a:srgbClr val="000000"/>
                </a:solidFill>
              </a:rPr>
              <a:t/>
            </a:r>
            <a:br>
              <a:rPr lang="ru-RU" dirty="0" smtClean="0">
                <a:solidFill>
                  <a:srgbClr val="000000"/>
                </a:solidFill>
              </a:rPr>
            </a:br>
            <a:r>
              <a:rPr lang="en" dirty="0" smtClean="0">
                <a:solidFill>
                  <a:srgbClr val="000000"/>
                </a:solidFill>
              </a:rPr>
              <a:t>Иерархическая </a:t>
            </a:r>
            <a:r>
              <a:rPr lang="en" dirty="0">
                <a:solidFill>
                  <a:srgbClr val="000000"/>
                </a:solidFill>
              </a:rPr>
              <a:t>кластеризация 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60" name="Google Shape;3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25" y="1444488"/>
            <a:ext cx="5010050" cy="225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2"/>
          <p:cNvSpPr txBox="1"/>
          <p:nvPr/>
        </p:nvSpPr>
        <p:spPr>
          <a:xfrm>
            <a:off x="212825" y="1195050"/>
            <a:ext cx="30000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Пример работы алгоритма: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2" name="Google Shape;362;p32"/>
          <p:cNvSpPr txBox="1"/>
          <p:nvPr/>
        </p:nvSpPr>
        <p:spPr>
          <a:xfrm>
            <a:off x="5368875" y="1150025"/>
            <a:ext cx="3000000" cy="15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Достоинства: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Не нужно выбирать число кластеров.  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Позволяет увидеть структуру данных в виде дендрограммы  и выбрать число кластеров.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32"/>
          <p:cNvSpPr txBox="1"/>
          <p:nvPr/>
        </p:nvSpPr>
        <p:spPr>
          <a:xfrm>
            <a:off x="5384400" y="2692625"/>
            <a:ext cx="32913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Недостатки: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Плохо работает с выбросами, аномалиями и шумными данными.  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32"/>
          <p:cNvSpPr txBox="1"/>
          <p:nvPr/>
        </p:nvSpPr>
        <p:spPr>
          <a:xfrm>
            <a:off x="212825" y="3822350"/>
            <a:ext cx="50100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Использование: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Нужно понять структуру данных, необходимо выделить множество кластеров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/>
        </p:nvSpPr>
        <p:spPr>
          <a:xfrm>
            <a:off x="151650" y="768925"/>
            <a:ext cx="7484400" cy="29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Шаги алгоритма: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Найти все точки в </a:t>
            </a:r>
            <a:r>
              <a:rPr lang="en" sz="12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eps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окрестности каждой точки.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Выделяем точки с более чем </a:t>
            </a:r>
            <a:r>
              <a:rPr lang="en" sz="12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minPts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точками в окрестности - основные точки.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Объединяем основные точки в один кластер, если они в </a:t>
            </a: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eps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окрестности друг друга.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Неосновные точки относим к ближайшему кластеру, в </a:t>
            </a:r>
            <a:r>
              <a:rPr lang="en" sz="12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eps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окрестности которого лежит неосновная точка.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Точки, не попавшие ни в один кластер, считаем шумом.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Параметры: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Eps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- определяет возможную плотность кластеров. Чем больше eps -  тем более разреженные кластеры. 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MinPts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- определяет минимальный размер кластера. Чем меньше MinPts, тем меньше будут кластеры.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9"/>
          <p:cNvSpPr txBox="1">
            <a:spLocks noGrp="1"/>
          </p:cNvSpPr>
          <p:nvPr>
            <p:ph type="title"/>
          </p:nvPr>
        </p:nvSpPr>
        <p:spPr>
          <a:xfrm>
            <a:off x="349300" y="105925"/>
            <a:ext cx="82884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0000"/>
                </a:solidFill>
              </a:rPr>
              <a:t>Алгоритмы </a:t>
            </a:r>
            <a:r>
              <a:rPr lang="en" dirty="0">
                <a:solidFill>
                  <a:srgbClr val="000000"/>
                </a:solidFill>
              </a:rPr>
              <a:t>кластеризации: DBSCAN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151650" y="3667975"/>
            <a:ext cx="45465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DBSCAN относится к Density-Based методам.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-"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Подбор параметров нетривиален.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 txBox="1">
            <a:spLocks noGrp="1"/>
          </p:cNvSpPr>
          <p:nvPr>
            <p:ph type="title"/>
          </p:nvPr>
        </p:nvSpPr>
        <p:spPr>
          <a:xfrm>
            <a:off x="349300" y="105925"/>
            <a:ext cx="82884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0000"/>
                </a:solidFill>
              </a:rPr>
              <a:t>Алгоритмы </a:t>
            </a:r>
            <a:r>
              <a:rPr lang="en" dirty="0">
                <a:solidFill>
                  <a:srgbClr val="000000"/>
                </a:solidFill>
              </a:rPr>
              <a:t>кластеризации: </a:t>
            </a:r>
            <a:r>
              <a:rPr lang="en" dirty="0">
                <a:solidFill>
                  <a:schemeClr val="dk2"/>
                </a:solidFill>
              </a:rPr>
              <a:t>DBSCAN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00" y="1315925"/>
            <a:ext cx="3723950" cy="23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228600" y="806975"/>
            <a:ext cx="30000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Пример работы алгоритма: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5" name="Google Shape;345;p30"/>
          <p:cNvSpPr txBox="1"/>
          <p:nvPr/>
        </p:nvSpPr>
        <p:spPr>
          <a:xfrm>
            <a:off x="5038900" y="768100"/>
            <a:ext cx="3351600" cy="1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Достоинства: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Не нужно выбирать число кластеров.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Позволяет находить аномальные объекты. 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Устойчив к выбросам.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Позволяет находить кластеры сложной формы.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5142725" y="2537250"/>
            <a:ext cx="3681900" cy="22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Недостатки: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Вычислительно сложен.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Сложный подбор параметров eps и minPts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На границах кластеров может быть неоднозначность отнесения точек к тому или иному кластеру. 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Не умеет работать с кластерами разной плотности. (Можно использовать модификацию HDBSCAN)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30"/>
          <p:cNvSpPr txBox="1"/>
          <p:nvPr/>
        </p:nvSpPr>
        <p:spPr>
          <a:xfrm>
            <a:off x="228600" y="3980725"/>
            <a:ext cx="44196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Использование: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Сложная структура данных, поиск выбросов.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349300" y="105925"/>
            <a:ext cx="8288400" cy="6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0000"/>
                </a:solidFill>
              </a:rPr>
              <a:t>Сравнение </a:t>
            </a:r>
            <a:r>
              <a:rPr lang="en" dirty="0">
                <a:solidFill>
                  <a:srgbClr val="000000"/>
                </a:solidFill>
              </a:rPr>
              <a:t>алгоритмов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70" name="Google Shape;370;p33"/>
          <p:cNvPicPr preferRelativeResize="0"/>
          <p:nvPr/>
        </p:nvPicPr>
        <p:blipFill rotWithShape="1">
          <a:blip r:embed="rId3">
            <a:alphaModFix/>
          </a:blip>
          <a:srcRect l="1493" t="3567" r="88597"/>
          <a:stretch/>
        </p:blipFill>
        <p:spPr>
          <a:xfrm>
            <a:off x="1225175" y="904775"/>
            <a:ext cx="633449" cy="36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/>
          <p:cNvPicPr preferRelativeResize="0"/>
          <p:nvPr/>
        </p:nvPicPr>
        <p:blipFill rotWithShape="1">
          <a:blip r:embed="rId3">
            <a:alphaModFix/>
          </a:blip>
          <a:srcRect l="59605" t="3623" r="30525"/>
          <a:stretch/>
        </p:blipFill>
        <p:spPr>
          <a:xfrm>
            <a:off x="2203350" y="904775"/>
            <a:ext cx="633449" cy="3681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3"/>
          <p:cNvPicPr preferRelativeResize="0"/>
          <p:nvPr/>
        </p:nvPicPr>
        <p:blipFill rotWithShape="1">
          <a:blip r:embed="rId3">
            <a:alphaModFix/>
          </a:blip>
          <a:srcRect l="50115" t="3502" r="40134"/>
          <a:stretch/>
        </p:blipFill>
        <p:spPr>
          <a:xfrm>
            <a:off x="3181525" y="904775"/>
            <a:ext cx="633449" cy="373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3"/>
          <p:cNvSpPr txBox="1"/>
          <p:nvPr/>
        </p:nvSpPr>
        <p:spPr>
          <a:xfrm>
            <a:off x="1176050" y="636225"/>
            <a:ext cx="731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KMeans</a:t>
            </a:r>
            <a:endParaRPr/>
          </a:p>
        </p:txBody>
      </p:sp>
      <p:sp>
        <p:nvSpPr>
          <p:cNvPr id="374" name="Google Shape;374;p33"/>
          <p:cNvSpPr txBox="1"/>
          <p:nvPr/>
        </p:nvSpPr>
        <p:spPr>
          <a:xfrm>
            <a:off x="2131988" y="636225"/>
            <a:ext cx="825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DBSCAN</a:t>
            </a:r>
            <a:endParaRPr/>
          </a:p>
        </p:txBody>
      </p:sp>
      <p:sp>
        <p:nvSpPr>
          <p:cNvPr id="375" name="Google Shape;375;p33"/>
          <p:cNvSpPr txBox="1"/>
          <p:nvPr/>
        </p:nvSpPr>
        <p:spPr>
          <a:xfrm>
            <a:off x="2980000" y="636225"/>
            <a:ext cx="19014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Agglomerative </a:t>
            </a:r>
            <a:endParaRPr/>
          </a:p>
        </p:txBody>
      </p:sp>
      <p:sp>
        <p:nvSpPr>
          <p:cNvPr id="376" name="Google Shape;376;p33"/>
          <p:cNvSpPr txBox="1"/>
          <p:nvPr/>
        </p:nvSpPr>
        <p:spPr>
          <a:xfrm>
            <a:off x="4634875" y="904775"/>
            <a:ext cx="32283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Различные алгоритмы могут давать очень разный результат. Выбор алгоритма необходимо делать исходя из: 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Представлений о структуре данных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Целей кластеризации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Типов признаков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Words>1112</Words>
  <Application>Microsoft Office PowerPoint</Application>
  <PresentationFormat>Экран (16:9)</PresentationFormat>
  <Paragraphs>142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Lato</vt:lpstr>
      <vt:lpstr>Тема Office</vt:lpstr>
      <vt:lpstr>Описание задачи кластеризации</vt:lpstr>
      <vt:lpstr>Алгоритмы кластеризации: KMeans</vt:lpstr>
      <vt:lpstr>Алгоритмы кластеризации: KMeans</vt:lpstr>
      <vt:lpstr>Алгоритмы кластеризации: Метод локтя</vt:lpstr>
      <vt:lpstr>Алгоритмы кластеризации:  Иерархическая кластеризация</vt:lpstr>
      <vt:lpstr>Алгоритмы кластеризации:  Иерархическая кластеризация </vt:lpstr>
      <vt:lpstr>Алгоритмы кластеризации: DBSCAN</vt:lpstr>
      <vt:lpstr>Алгоритмы кластеризации: DBSCAN</vt:lpstr>
      <vt:lpstr>Сравнение алгоритмов</vt:lpstr>
      <vt:lpstr>Проклятье размерности</vt:lpstr>
      <vt:lpstr>Метрики качества</vt:lpstr>
      <vt:lpstr>Метрики качества. Силуэт</vt:lpstr>
      <vt:lpstr>Метрики качества. Adjusted Rand Index</vt:lpstr>
      <vt:lpstr>Заключение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 по машинному обучению</dc:title>
  <dc:creator>Резеда Каримова</dc:creator>
  <cp:lastModifiedBy>Учетная запись Майкрософт</cp:lastModifiedBy>
  <cp:revision>3</cp:revision>
  <dcterms:modified xsi:type="dcterms:W3CDTF">2023-02-15T18:54:53Z</dcterms:modified>
</cp:coreProperties>
</file>